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56" r:id="rId5"/>
    <p:sldId id="267" r:id="rId6"/>
    <p:sldId id="272" r:id="rId7"/>
    <p:sldId id="257" r:id="rId8"/>
    <p:sldId id="261" r:id="rId9"/>
    <p:sldId id="271" r:id="rId10"/>
    <p:sldId id="263" r:id="rId11"/>
    <p:sldId id="268" r:id="rId12"/>
    <p:sldId id="262" r:id="rId13"/>
    <p:sldId id="269" r:id="rId14"/>
    <p:sldId id="264" r:id="rId15"/>
    <p:sldId id="266"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59BF6D-8DF2-4EB6-9424-05FE521763E2}" v="344" dt="2026-02-05T23:24:19.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94" autoAdjust="0"/>
    <p:restoredTop sz="79589" autoAdjust="0"/>
  </p:normalViewPr>
  <p:slideViewPr>
    <p:cSldViewPr snapToGrid="0">
      <p:cViewPr varScale="1">
        <p:scale>
          <a:sx n="100" d="100"/>
          <a:sy n="100" d="100"/>
        </p:scale>
        <p:origin x="1392"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3E502-E641-4081-8CE7-F29911C092B8}" type="datetimeFigureOut">
              <a:rPr lang="en-AU" smtClean="0"/>
              <a:t>7/4/2026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766EDA-57E1-4A0D-8E66-7E49077B6DF7}" type="slidenum">
              <a:rPr lang="en-AU" smtClean="0"/>
              <a:t>‹#›</a:t>
            </a:fld>
            <a:endParaRPr lang="en-AU"/>
          </a:p>
        </p:txBody>
      </p:sp>
    </p:spTree>
    <p:extLst>
      <p:ext uri="{BB962C8B-B14F-4D97-AF65-F5344CB8AC3E}">
        <p14:creationId xmlns:p14="http://schemas.microsoft.com/office/powerpoint/2010/main" val="3400413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8766EDA-57E1-4A0D-8E66-7E49077B6DF7}" type="slidenum">
              <a:rPr lang="en-AU" smtClean="0"/>
              <a:t>2</a:t>
            </a:fld>
            <a:endParaRPr lang="en-AU"/>
          </a:p>
        </p:txBody>
      </p:sp>
    </p:spTree>
    <p:extLst>
      <p:ext uri="{BB962C8B-B14F-4D97-AF65-F5344CB8AC3E}">
        <p14:creationId xmlns:p14="http://schemas.microsoft.com/office/powerpoint/2010/main" val="117318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“You post an assignment, and a student who struggles magically produces an incredibly well written response, however, when you ask in person they struggle to communicate” Dr Ryan Payne in his AI in Education</a:t>
            </a:r>
            <a:endParaRPr lang="en-AU" dirty="0"/>
          </a:p>
        </p:txBody>
      </p:sp>
      <p:sp>
        <p:nvSpPr>
          <p:cNvPr id="4" name="Slide Number Placeholder 3"/>
          <p:cNvSpPr>
            <a:spLocks noGrp="1"/>
          </p:cNvSpPr>
          <p:nvPr>
            <p:ph type="sldNum" sz="quarter" idx="5"/>
          </p:nvPr>
        </p:nvSpPr>
        <p:spPr/>
        <p:txBody>
          <a:bodyPr/>
          <a:lstStyle/>
          <a:p>
            <a:fld id="{78766EDA-57E1-4A0D-8E66-7E49077B6DF7}" type="slidenum">
              <a:rPr lang="en-AU" smtClean="0"/>
              <a:t>5</a:t>
            </a:fld>
            <a:endParaRPr lang="en-AU"/>
          </a:p>
        </p:txBody>
      </p:sp>
    </p:spTree>
    <p:extLst>
      <p:ext uri="{BB962C8B-B14F-4D97-AF65-F5344CB8AC3E}">
        <p14:creationId xmlns:p14="http://schemas.microsoft.com/office/powerpoint/2010/main" val="3863836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F2BAA-2C4C-2CCB-EDA6-CC9DC1A5E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D90F39-7830-3910-0721-8F8769208E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7E6B68-CEF4-B777-66A7-A49EE028F1AD}"/>
              </a:ext>
            </a:extLst>
          </p:cNvPr>
          <p:cNvSpPr>
            <a:spLocks noGrp="1"/>
          </p:cNvSpPr>
          <p:nvPr>
            <p:ph type="body" idx="1"/>
          </p:nvPr>
        </p:nvSpPr>
        <p:spPr/>
        <p:txBody>
          <a:bodyPr/>
          <a:lstStyle/>
          <a:p>
            <a:r>
              <a:rPr lang="en-US" dirty="0"/>
              <a:t>AI “You post an assignment, and a student who struggles magically produces an incredibly well written response, however, when you ask in person they struggle to communicate” Dr Ryan Payne in his AI in Education</a:t>
            </a:r>
            <a:endParaRPr lang="en-AU" dirty="0"/>
          </a:p>
        </p:txBody>
      </p:sp>
      <p:sp>
        <p:nvSpPr>
          <p:cNvPr id="4" name="Slide Number Placeholder 3">
            <a:extLst>
              <a:ext uri="{FF2B5EF4-FFF2-40B4-BE49-F238E27FC236}">
                <a16:creationId xmlns:a16="http://schemas.microsoft.com/office/drawing/2014/main" id="{D2D8FFF6-B57A-5B28-2BC4-2A524891DBBE}"/>
              </a:ext>
            </a:extLst>
          </p:cNvPr>
          <p:cNvSpPr>
            <a:spLocks noGrp="1"/>
          </p:cNvSpPr>
          <p:nvPr>
            <p:ph type="sldNum" sz="quarter" idx="5"/>
          </p:nvPr>
        </p:nvSpPr>
        <p:spPr/>
        <p:txBody>
          <a:bodyPr/>
          <a:lstStyle/>
          <a:p>
            <a:fld id="{78766EDA-57E1-4A0D-8E66-7E49077B6DF7}" type="slidenum">
              <a:rPr lang="en-AU" smtClean="0"/>
              <a:t>6</a:t>
            </a:fld>
            <a:endParaRPr lang="en-AU"/>
          </a:p>
        </p:txBody>
      </p:sp>
    </p:spTree>
    <p:extLst>
      <p:ext uri="{BB962C8B-B14F-4D97-AF65-F5344CB8AC3E}">
        <p14:creationId xmlns:p14="http://schemas.microsoft.com/office/powerpoint/2010/main" val="2187377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9326BC-E3F8-41E3-98F6-37AA7C032DA2}" type="datetimeFigureOut">
              <a:rPr lang="en-AU" smtClean="0"/>
              <a:t>7/4/2026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402279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326BC-E3F8-41E3-98F6-37AA7C032DA2}" type="datetimeFigureOut">
              <a:rPr lang="en-AU" smtClean="0"/>
              <a:t>7/4/2026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886684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326BC-E3F8-41E3-98F6-37AA7C032DA2}" type="datetimeFigureOut">
              <a:rPr lang="en-AU" smtClean="0"/>
              <a:t>7/4/2026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1346867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9326BC-E3F8-41E3-98F6-37AA7C032DA2}" type="datetimeFigureOut">
              <a:rPr lang="en-AU" smtClean="0"/>
              <a:t>7/4/2026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36944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9326BC-E3F8-41E3-98F6-37AA7C032DA2}" type="datetimeFigureOut">
              <a:rPr lang="en-AU" smtClean="0"/>
              <a:t>7/4/2026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345826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9326BC-E3F8-41E3-98F6-37AA7C032DA2}" type="datetimeFigureOut">
              <a:rPr lang="en-AU" smtClean="0"/>
              <a:t>7/4/2026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348397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9326BC-E3F8-41E3-98F6-37AA7C032DA2}" type="datetimeFigureOut">
              <a:rPr lang="en-AU" smtClean="0"/>
              <a:t>7/4/2026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9834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9326BC-E3F8-41E3-98F6-37AA7C032DA2}" type="datetimeFigureOut">
              <a:rPr lang="en-AU" smtClean="0"/>
              <a:t>7/4/2026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3635734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326BC-E3F8-41E3-98F6-37AA7C032DA2}" type="datetimeFigureOut">
              <a:rPr lang="en-AU" smtClean="0"/>
              <a:t>7/4/2026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293044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9326BC-E3F8-41E3-98F6-37AA7C032DA2}" type="datetimeFigureOut">
              <a:rPr lang="en-AU" smtClean="0"/>
              <a:t>7/4/2026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1970041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9326BC-E3F8-41E3-98F6-37AA7C032DA2}" type="datetimeFigureOut">
              <a:rPr lang="en-AU" smtClean="0"/>
              <a:t>7/4/2026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9A55AA9-6026-4AB5-B3BD-1379CD1EDCB7}" type="slidenum">
              <a:rPr lang="en-AU" smtClean="0"/>
              <a:t>‹#›</a:t>
            </a:fld>
            <a:endParaRPr lang="en-AU"/>
          </a:p>
        </p:txBody>
      </p:sp>
    </p:spTree>
    <p:extLst>
      <p:ext uri="{BB962C8B-B14F-4D97-AF65-F5344CB8AC3E}">
        <p14:creationId xmlns:p14="http://schemas.microsoft.com/office/powerpoint/2010/main" val="89543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326BC-E3F8-41E3-98F6-37AA7C032DA2}" type="datetimeFigureOut">
              <a:rPr lang="en-AU" smtClean="0"/>
              <a:t>7/4/2026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A55AA9-6026-4AB5-B3BD-1379CD1EDCB7}" type="slidenum">
              <a:rPr lang="en-AU" smtClean="0"/>
              <a:t>‹#›</a:t>
            </a:fld>
            <a:endParaRPr lang="en-AU"/>
          </a:p>
        </p:txBody>
      </p:sp>
    </p:spTree>
    <p:extLst>
      <p:ext uri="{BB962C8B-B14F-4D97-AF65-F5344CB8AC3E}">
        <p14:creationId xmlns:p14="http://schemas.microsoft.com/office/powerpoint/2010/main" val="11655010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kBdfcR-8hE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text, newspaper, person&#10;&#10;Description automatically generated">
            <a:extLst>
              <a:ext uri="{FF2B5EF4-FFF2-40B4-BE49-F238E27FC236}">
                <a16:creationId xmlns:a16="http://schemas.microsoft.com/office/drawing/2014/main" id="{011121FB-B6F2-700D-38F4-BFD27395B4B6}"/>
              </a:ext>
            </a:extLst>
          </p:cNvPr>
          <p:cNvPicPr>
            <a:picLocks noChangeAspect="1"/>
          </p:cNvPicPr>
          <p:nvPr/>
        </p:nvPicPr>
        <p:blipFill rotWithShape="1">
          <a:blip r:embed="rId2">
            <a:extLst>
              <a:ext uri="{28A0092B-C50C-407E-A947-70E740481C1C}">
                <a14:useLocalDpi xmlns:a14="http://schemas.microsoft.com/office/drawing/2010/main" val="0"/>
              </a:ext>
            </a:extLst>
          </a:blip>
          <a:srcRect l="3994" t="3226" r="20166"/>
          <a:stretch>
            <a:fillRect/>
          </a:stretch>
        </p:blipFill>
        <p:spPr>
          <a:xfrm>
            <a:off x="3523488" y="10"/>
            <a:ext cx="8668512" cy="6857990"/>
          </a:xfrm>
          <a:prstGeom prst="rect">
            <a:avLst/>
          </a:prstGeom>
        </p:spPr>
      </p:pic>
      <p:sp>
        <p:nvSpPr>
          <p:cNvPr id="2" name="Title 1"/>
          <p:cNvSpPr>
            <a:spLocks noGrp="1"/>
          </p:cNvSpPr>
          <p:nvPr>
            <p:ph type="ctrTitle"/>
          </p:nvPr>
        </p:nvSpPr>
        <p:spPr>
          <a:xfrm>
            <a:off x="477981" y="1122363"/>
            <a:ext cx="4023360" cy="3204134"/>
          </a:xfrm>
        </p:spPr>
        <p:txBody>
          <a:bodyPr anchor="b">
            <a:normAutofit/>
          </a:bodyPr>
          <a:lstStyle/>
          <a:p>
            <a:pPr algn="l"/>
            <a:r>
              <a:rPr lang="en-AU" sz="4800" dirty="0">
                <a:solidFill>
                  <a:schemeClr val="bg1"/>
                </a:solidFill>
              </a:rPr>
              <a:t>About Interactive Oral Assessments</a:t>
            </a:r>
          </a:p>
        </p:txBody>
      </p:sp>
      <p:sp>
        <p:nvSpPr>
          <p:cNvPr id="3" name="Subtitle 2"/>
          <p:cNvSpPr>
            <a:spLocks noGrp="1"/>
          </p:cNvSpPr>
          <p:nvPr>
            <p:ph type="subTitle" idx="1"/>
          </p:nvPr>
        </p:nvSpPr>
        <p:spPr>
          <a:xfrm>
            <a:off x="477980" y="4872922"/>
            <a:ext cx="4023359" cy="1208141"/>
          </a:xfrm>
        </p:spPr>
        <p:txBody>
          <a:bodyPr>
            <a:normAutofit/>
          </a:bodyPr>
          <a:lstStyle/>
          <a:p>
            <a:pPr algn="l"/>
            <a:endParaRPr lang="en-AU" sz="2000">
              <a:solidFill>
                <a:schemeClr val="bg1"/>
              </a:solidFill>
            </a:endParaRPr>
          </a:p>
          <a:p>
            <a:pPr algn="l"/>
            <a:r>
              <a:rPr lang="en-AU" sz="2000">
                <a:solidFill>
                  <a:schemeClr val="bg1"/>
                </a:solidFill>
              </a:rPr>
              <a:t>A/P Wai-Man (Raymond) Liu</a:t>
            </a:r>
          </a:p>
          <a:p>
            <a:pPr algn="l"/>
            <a:r>
              <a:rPr lang="en-AU" sz="2000">
                <a:solidFill>
                  <a:schemeClr val="bg1"/>
                </a:solidFill>
              </a:rPr>
              <a:t>RSFAS</a:t>
            </a:r>
          </a:p>
        </p:txBody>
      </p:sp>
    </p:spTree>
    <p:extLst>
      <p:ext uri="{BB962C8B-B14F-4D97-AF65-F5344CB8AC3E}">
        <p14:creationId xmlns:p14="http://schemas.microsoft.com/office/powerpoint/2010/main" val="338922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p:tmPct val="10000"/>
                                  </p:iterate>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700"/>
                                        <p:tgtEl>
                                          <p:spTgt spid="3">
                                            <p:txEl>
                                              <p:pRg st="2" end="2"/>
                                            </p:txEl>
                                          </p:spTgt>
                                        </p:tgtEl>
                                      </p:cBhvr>
                                    </p:animEffect>
                                  </p:childTnLst>
                                </p:cTn>
                              </p:par>
                              <p:par>
                                <p:cTn id="13" presetID="10" presetClass="entr" presetSubtype="0" fill="hold" grpId="0" nodeType="withEffect">
                                  <p:stCondLst>
                                    <p:cond delay="500"/>
                                  </p:stCondLst>
                                  <p:iterate>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4A60-E7FB-8E5C-75FD-DECC4FF90F75}"/>
              </a:ext>
            </a:extLst>
          </p:cNvPr>
          <p:cNvSpPr>
            <a:spLocks noGrp="1"/>
          </p:cNvSpPr>
          <p:nvPr>
            <p:ph type="title"/>
          </p:nvPr>
        </p:nvSpPr>
        <p:spPr/>
        <p:txBody>
          <a:bodyPr/>
          <a:lstStyle/>
          <a:p>
            <a:r>
              <a:rPr lang="en-US" dirty="0"/>
              <a:t>How … specifically </a:t>
            </a:r>
            <a:endParaRPr lang="en-AU" dirty="0"/>
          </a:p>
        </p:txBody>
      </p:sp>
      <p:sp>
        <p:nvSpPr>
          <p:cNvPr id="3" name="Content Placeholder 2">
            <a:extLst>
              <a:ext uri="{FF2B5EF4-FFF2-40B4-BE49-F238E27FC236}">
                <a16:creationId xmlns:a16="http://schemas.microsoft.com/office/drawing/2014/main" id="{F192E221-2AC7-ADCB-910D-6AE55728C3F3}"/>
              </a:ext>
            </a:extLst>
          </p:cNvPr>
          <p:cNvSpPr>
            <a:spLocks noGrp="1"/>
          </p:cNvSpPr>
          <p:nvPr>
            <p:ph idx="1"/>
          </p:nvPr>
        </p:nvSpPr>
        <p:spPr/>
        <p:txBody>
          <a:bodyPr/>
          <a:lstStyle/>
          <a:p>
            <a:r>
              <a:rPr lang="en-US" dirty="0" err="1"/>
              <a:t>Contextualise</a:t>
            </a:r>
            <a:r>
              <a:rPr lang="en-US" dirty="0"/>
              <a:t> questions, build them around a story / case / scenario</a:t>
            </a:r>
          </a:p>
          <a:p>
            <a:r>
              <a:rPr lang="en-US" dirty="0"/>
              <a:t>Teach them how to address them in a structured way </a:t>
            </a:r>
          </a:p>
          <a:p>
            <a:pPr lvl="1"/>
            <a:r>
              <a:rPr lang="en-US" dirty="0"/>
              <a:t>Defining questions</a:t>
            </a:r>
          </a:p>
          <a:p>
            <a:pPr lvl="1"/>
            <a:r>
              <a:rPr lang="en-US" dirty="0"/>
              <a:t>Providing answer specific to the questions</a:t>
            </a:r>
          </a:p>
          <a:p>
            <a:pPr lvl="1"/>
            <a:r>
              <a:rPr lang="en-US" dirty="0"/>
              <a:t>Providing empirical evidence / example to support your answers </a:t>
            </a:r>
            <a:endParaRPr lang="en-AU" dirty="0"/>
          </a:p>
        </p:txBody>
      </p:sp>
    </p:spTree>
    <p:extLst>
      <p:ext uri="{BB962C8B-B14F-4D97-AF65-F5344CB8AC3E}">
        <p14:creationId xmlns:p14="http://schemas.microsoft.com/office/powerpoint/2010/main" val="3722230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Challenges </a:t>
            </a:r>
          </a:p>
        </p:txBody>
      </p:sp>
      <p:sp>
        <p:nvSpPr>
          <p:cNvPr id="3" name="Content Placeholder 2"/>
          <p:cNvSpPr>
            <a:spLocks noGrp="1"/>
          </p:cNvSpPr>
          <p:nvPr>
            <p:ph idx="1"/>
          </p:nvPr>
        </p:nvSpPr>
        <p:spPr>
          <a:xfrm>
            <a:off x="4447308" y="591344"/>
            <a:ext cx="6906491" cy="5585619"/>
          </a:xfrm>
        </p:spPr>
        <p:txBody>
          <a:bodyPr anchor="ctr">
            <a:normAutofit/>
          </a:bodyPr>
          <a:lstStyle/>
          <a:p>
            <a:r>
              <a:rPr lang="en-AU" dirty="0"/>
              <a:t>Have consultations with people from School of Engineering, Languages</a:t>
            </a:r>
          </a:p>
          <a:p>
            <a:pPr lvl="1"/>
            <a:r>
              <a:rPr lang="en-AU" sz="1800" dirty="0">
                <a:effectLst/>
                <a:latin typeface="Segoe UI" panose="020B0502040204020203" pitchFamily="34" charset="0"/>
              </a:rPr>
              <a:t>Bronwen Whiting, Chris Browne, Catherine Galvin</a:t>
            </a:r>
            <a:endParaRPr lang="en-AU" dirty="0"/>
          </a:p>
          <a:p>
            <a:r>
              <a:rPr lang="en-AU" dirty="0"/>
              <a:t>Managing expectations</a:t>
            </a:r>
          </a:p>
          <a:p>
            <a:pPr lvl="1"/>
            <a:r>
              <a:rPr lang="en-AU" dirty="0"/>
              <a:t>By producing a pool of questions help create a “false” safety</a:t>
            </a:r>
          </a:p>
          <a:p>
            <a:pPr lvl="1"/>
            <a:r>
              <a:rPr lang="en-AU" dirty="0"/>
              <a:t>Make sure you are NOT providing answers to those questions prior to exam</a:t>
            </a:r>
          </a:p>
          <a:p>
            <a:r>
              <a:rPr lang="en-AU" dirty="0"/>
              <a:t>Could be quite challenging to assess students to solve a mathematical problem </a:t>
            </a:r>
          </a:p>
          <a:p>
            <a:r>
              <a:rPr lang="en-AU" dirty="0"/>
              <a:t>What if they fail?</a:t>
            </a:r>
          </a:p>
          <a:p>
            <a:r>
              <a:rPr lang="en-AU" dirty="0"/>
              <a:t>Privacy concern</a:t>
            </a:r>
          </a:p>
        </p:txBody>
      </p:sp>
    </p:spTree>
    <p:extLst>
      <p:ext uri="{BB962C8B-B14F-4D97-AF65-F5344CB8AC3E}">
        <p14:creationId xmlns:p14="http://schemas.microsoft.com/office/powerpoint/2010/main" val="1519206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Feedback from students </a:t>
            </a:r>
          </a:p>
        </p:txBody>
      </p:sp>
      <p:sp>
        <p:nvSpPr>
          <p:cNvPr id="3" name="Content Placeholder 2"/>
          <p:cNvSpPr>
            <a:spLocks noGrp="1"/>
          </p:cNvSpPr>
          <p:nvPr>
            <p:ph idx="1"/>
          </p:nvPr>
        </p:nvSpPr>
        <p:spPr>
          <a:xfrm>
            <a:off x="4447308" y="591344"/>
            <a:ext cx="6906491" cy="5585619"/>
          </a:xfrm>
        </p:spPr>
        <p:txBody>
          <a:bodyPr anchor="ctr">
            <a:noAutofit/>
          </a:bodyPr>
          <a:lstStyle/>
          <a:p>
            <a:pPr marL="0" indent="0">
              <a:buNone/>
            </a:pPr>
            <a:r>
              <a:rPr lang="en-AU" sz="2200" dirty="0"/>
              <a:t>“</a:t>
            </a:r>
            <a:r>
              <a:rPr lang="en-GB" sz="2200" dirty="0"/>
              <a:t>The oral exam was also an excellent way to motivate the students to truly understand the concepts. This method of examination, in my opinion, is better as it makes no sense to subject students to tough questions under a closed/open book exam. The oral exam is a much better way to accurately evaluate a student's true learnings and worthiness to pass the subject” (2023)</a:t>
            </a:r>
          </a:p>
        </p:txBody>
      </p:sp>
    </p:spTree>
    <p:extLst>
      <p:ext uri="{BB962C8B-B14F-4D97-AF65-F5344CB8AC3E}">
        <p14:creationId xmlns:p14="http://schemas.microsoft.com/office/powerpoint/2010/main" val="3878640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F6B37-0D2B-1952-9509-D90F928992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00C15A-BF3C-8192-FF43-B36F7C52BE9B}"/>
              </a:ext>
            </a:extLst>
          </p:cNvPr>
          <p:cNvSpPr>
            <a:spLocks noGrp="1"/>
          </p:cNvSpPr>
          <p:nvPr>
            <p:ph type="title"/>
          </p:nvPr>
        </p:nvSpPr>
        <p:spPr>
          <a:xfrm>
            <a:off x="686834" y="1153572"/>
            <a:ext cx="3200400" cy="4461163"/>
          </a:xfrm>
        </p:spPr>
        <p:txBody>
          <a:bodyPr>
            <a:normAutofit/>
          </a:bodyPr>
          <a:lstStyle/>
          <a:p>
            <a:r>
              <a:rPr lang="en-AU" dirty="0">
                <a:solidFill>
                  <a:srgbClr val="FFFFFF"/>
                </a:solidFill>
              </a:rPr>
              <a:t>Feedback from students </a:t>
            </a:r>
          </a:p>
        </p:txBody>
      </p:sp>
      <p:sp>
        <p:nvSpPr>
          <p:cNvPr id="3" name="Content Placeholder 2">
            <a:extLst>
              <a:ext uri="{FF2B5EF4-FFF2-40B4-BE49-F238E27FC236}">
                <a16:creationId xmlns:a16="http://schemas.microsoft.com/office/drawing/2014/main" id="{909F0EC1-098E-84E0-EE8E-FEEEB208FBBF}"/>
              </a:ext>
            </a:extLst>
          </p:cNvPr>
          <p:cNvSpPr>
            <a:spLocks noGrp="1"/>
          </p:cNvSpPr>
          <p:nvPr>
            <p:ph idx="1"/>
          </p:nvPr>
        </p:nvSpPr>
        <p:spPr>
          <a:xfrm>
            <a:off x="4447308" y="591344"/>
            <a:ext cx="6906491" cy="5585619"/>
          </a:xfrm>
        </p:spPr>
        <p:txBody>
          <a:bodyPr anchor="ctr">
            <a:noAutofit/>
          </a:bodyPr>
          <a:lstStyle/>
          <a:p>
            <a:pPr marL="0" indent="0">
              <a:buNone/>
            </a:pPr>
            <a:r>
              <a:rPr lang="en-GB" sz="2200" dirty="0"/>
              <a:t>“</a:t>
            </a:r>
            <a:r>
              <a:rPr lang="en-AU" sz="2200" dirty="0"/>
              <a:t>The oral-format final assessment was also particularly meaningful for me. I was initially someone who tended to be hesitant about speaking up in front of others, especially when unsure of my views. Through the preparation process and the structure of the course assessments, I became more comfortable articulating and defending my reasoning in a clear and professional manner. This experience has had a lasting impact on my confidence in presenting and justifying investment-related decisions, which I now recognise as a critical skill for strategic and project-based roles.” (2025)</a:t>
            </a:r>
          </a:p>
        </p:txBody>
      </p:sp>
    </p:spTree>
    <p:extLst>
      <p:ext uri="{BB962C8B-B14F-4D97-AF65-F5344CB8AC3E}">
        <p14:creationId xmlns:p14="http://schemas.microsoft.com/office/powerpoint/2010/main" val="255800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87038-A7FB-63E7-1E0A-A7C8ED380BB5}"/>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Issues</a:t>
            </a:r>
            <a:endParaRPr lang="en-AU" dirty="0">
              <a:solidFill>
                <a:srgbClr val="FFFFFF"/>
              </a:solidFill>
            </a:endParaRPr>
          </a:p>
        </p:txBody>
      </p:sp>
      <p:sp>
        <p:nvSpPr>
          <p:cNvPr id="3" name="Content Placeholder 2">
            <a:extLst>
              <a:ext uri="{FF2B5EF4-FFF2-40B4-BE49-F238E27FC236}">
                <a16:creationId xmlns:a16="http://schemas.microsoft.com/office/drawing/2014/main" id="{AE71536F-670D-6D79-F76F-692206B0C874}"/>
              </a:ext>
            </a:extLst>
          </p:cNvPr>
          <p:cNvSpPr>
            <a:spLocks noGrp="1"/>
          </p:cNvSpPr>
          <p:nvPr>
            <p:ph idx="1"/>
          </p:nvPr>
        </p:nvSpPr>
        <p:spPr>
          <a:xfrm>
            <a:off x="4447307" y="591344"/>
            <a:ext cx="7539645" cy="5947568"/>
          </a:xfrm>
        </p:spPr>
        <p:txBody>
          <a:bodyPr anchor="ctr">
            <a:normAutofit/>
          </a:bodyPr>
          <a:lstStyle/>
          <a:p>
            <a:r>
              <a:rPr lang="en-US" dirty="0"/>
              <a:t>Have you struggled to engage with your students in class?</a:t>
            </a:r>
          </a:p>
          <a:p>
            <a:r>
              <a:rPr lang="en-US" dirty="0"/>
              <a:t>Have your students struggle with communicating what they know (and how do you know if they know?)</a:t>
            </a:r>
          </a:p>
          <a:p>
            <a:r>
              <a:rPr lang="en-US" dirty="0"/>
              <a:t>“I so look forward to a good question asked by my students, but none came ….”</a:t>
            </a:r>
          </a:p>
          <a:p>
            <a:r>
              <a:rPr lang="en-US" dirty="0"/>
              <a:t>In oral presentation, students may do well when given a well-crafted focused topic, but … how would they fare when confronted with questions outside the primary topic they prepare?  </a:t>
            </a:r>
          </a:p>
          <a:p>
            <a:r>
              <a:rPr lang="en-US" dirty="0"/>
              <a:t>Conventional way of assessing cohort is too </a:t>
            </a:r>
            <a:r>
              <a:rPr lang="en-US" dirty="0" err="1"/>
              <a:t>rigit</a:t>
            </a:r>
            <a:endParaRPr lang="en-US" dirty="0"/>
          </a:p>
          <a:p>
            <a:r>
              <a:rPr lang="en-US" dirty="0"/>
              <a:t>And …. I hate marking hand-written exam.</a:t>
            </a:r>
          </a:p>
          <a:p>
            <a:endParaRPr lang="en-AU" dirty="0"/>
          </a:p>
        </p:txBody>
      </p:sp>
    </p:spTree>
    <p:extLst>
      <p:ext uri="{BB962C8B-B14F-4D97-AF65-F5344CB8AC3E}">
        <p14:creationId xmlns:p14="http://schemas.microsoft.com/office/powerpoint/2010/main" val="331263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A7BEB-89FD-7C8E-997F-C182D34CE873}"/>
              </a:ext>
            </a:extLst>
          </p:cNvPr>
          <p:cNvSpPr>
            <a:spLocks noGrp="1"/>
          </p:cNvSpPr>
          <p:nvPr>
            <p:ph type="title"/>
          </p:nvPr>
        </p:nvSpPr>
        <p:spPr/>
        <p:txBody>
          <a:bodyPr/>
          <a:lstStyle/>
          <a:p>
            <a:r>
              <a:rPr lang="en-US" dirty="0"/>
              <a:t>Where did it all begin? </a:t>
            </a:r>
            <a:endParaRPr lang="en-AU" dirty="0"/>
          </a:p>
        </p:txBody>
      </p:sp>
      <p:sp>
        <p:nvSpPr>
          <p:cNvPr id="3" name="Content Placeholder 2">
            <a:extLst>
              <a:ext uri="{FF2B5EF4-FFF2-40B4-BE49-F238E27FC236}">
                <a16:creationId xmlns:a16="http://schemas.microsoft.com/office/drawing/2014/main" id="{EF733429-846B-D5D2-9968-FEA545D4F4FC}"/>
              </a:ext>
            </a:extLst>
          </p:cNvPr>
          <p:cNvSpPr>
            <a:spLocks noGrp="1"/>
          </p:cNvSpPr>
          <p:nvPr>
            <p:ph idx="1"/>
          </p:nvPr>
        </p:nvSpPr>
        <p:spPr/>
        <p:txBody>
          <a:bodyPr/>
          <a:lstStyle/>
          <a:p>
            <a:r>
              <a:rPr lang="en-US" dirty="0"/>
              <a:t>Being the subject of IOAs and Objective Structured Clinical Examination (OSCE) …</a:t>
            </a:r>
          </a:p>
          <a:p>
            <a:r>
              <a:rPr lang="en-US" dirty="0"/>
              <a:t>Michael Sandel’s famous </a:t>
            </a:r>
            <a:r>
              <a:rPr lang="en-US" i="1" dirty="0"/>
              <a:t>Justice</a:t>
            </a:r>
            <a:r>
              <a:rPr lang="en-US" dirty="0"/>
              <a:t> course engage thousands of students in class through a </a:t>
            </a:r>
            <a:r>
              <a:rPr lang="en-US" dirty="0" err="1"/>
              <a:t>socratic</a:t>
            </a:r>
            <a:r>
              <a:rPr lang="en-US" dirty="0"/>
              <a:t> approach on moral reasoning</a:t>
            </a:r>
          </a:p>
          <a:p>
            <a:pPr marL="0" indent="0" algn="ctr">
              <a:buNone/>
            </a:pPr>
            <a:r>
              <a:rPr lang="en-US" dirty="0">
                <a:hlinkClick r:id="rId2"/>
              </a:rPr>
              <a:t>https://www.youtube.com/watch?v=kBdfcR-8hEY</a:t>
            </a:r>
            <a:r>
              <a:rPr lang="en-US" dirty="0"/>
              <a:t>  </a:t>
            </a:r>
            <a:endParaRPr lang="en-AU" dirty="0"/>
          </a:p>
        </p:txBody>
      </p:sp>
    </p:spTree>
    <p:extLst>
      <p:ext uri="{BB962C8B-B14F-4D97-AF65-F5344CB8AC3E}">
        <p14:creationId xmlns:p14="http://schemas.microsoft.com/office/powerpoint/2010/main" val="1217920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About my course</a:t>
            </a:r>
          </a:p>
        </p:txBody>
      </p:sp>
      <p:sp>
        <p:nvSpPr>
          <p:cNvPr id="3" name="Content Placeholder 2"/>
          <p:cNvSpPr>
            <a:spLocks noGrp="1"/>
          </p:cNvSpPr>
          <p:nvPr>
            <p:ph idx="1"/>
          </p:nvPr>
        </p:nvSpPr>
        <p:spPr>
          <a:xfrm>
            <a:off x="4447308" y="591344"/>
            <a:ext cx="7186527" cy="5585619"/>
          </a:xfrm>
        </p:spPr>
        <p:txBody>
          <a:bodyPr anchor="ctr">
            <a:normAutofit/>
          </a:bodyPr>
          <a:lstStyle/>
          <a:p>
            <a:r>
              <a:rPr lang="en-AU" dirty="0"/>
              <a:t>FINM4017/8017 Trading &amp; Markets</a:t>
            </a:r>
          </a:p>
          <a:p>
            <a:r>
              <a:rPr lang="en-AU" dirty="0"/>
              <a:t>Delivery mode</a:t>
            </a:r>
          </a:p>
          <a:p>
            <a:pPr lvl="1"/>
            <a:r>
              <a:rPr lang="en-AU" dirty="0"/>
              <a:t>Flipped class structure</a:t>
            </a:r>
          </a:p>
          <a:p>
            <a:pPr lvl="2"/>
            <a:r>
              <a:rPr lang="en-AU" dirty="0"/>
              <a:t>Pre-recording + Face-to-Face lecture (In-person + Zoom)</a:t>
            </a:r>
          </a:p>
          <a:p>
            <a:pPr lvl="1"/>
            <a:r>
              <a:rPr lang="en-AU" dirty="0"/>
              <a:t>Multi-modal approach </a:t>
            </a:r>
          </a:p>
          <a:p>
            <a:r>
              <a:rPr lang="en-AU" dirty="0"/>
              <a:t>Course assessments</a:t>
            </a:r>
          </a:p>
          <a:p>
            <a:pPr lvl="1"/>
            <a:r>
              <a:rPr lang="en-AU" dirty="0"/>
              <a:t>7 weeks in-tutorial trading games </a:t>
            </a:r>
          </a:p>
          <a:p>
            <a:pPr lvl="2"/>
            <a:r>
              <a:rPr lang="en-AU" dirty="0"/>
              <a:t>The game feature was tailored specific to the topic I covered in the lecture</a:t>
            </a:r>
          </a:p>
          <a:p>
            <a:pPr lvl="1"/>
            <a:r>
              <a:rPr lang="en-AU" dirty="0"/>
              <a:t>They need to write trading reports on the game they played</a:t>
            </a:r>
          </a:p>
          <a:p>
            <a:pPr lvl="1"/>
            <a:r>
              <a:rPr lang="en-AU" dirty="0"/>
              <a:t>2x WATTLE quizzes </a:t>
            </a:r>
          </a:p>
          <a:p>
            <a:pPr lvl="1"/>
            <a:r>
              <a:rPr lang="en-AU" dirty="0"/>
              <a:t>Since 2022, I incorporate Oral exam (mock/final)</a:t>
            </a:r>
          </a:p>
          <a:p>
            <a:pPr lvl="2"/>
            <a:r>
              <a:rPr lang="en-AU" dirty="0"/>
              <a:t>Delivered in person / Zoom</a:t>
            </a:r>
          </a:p>
        </p:txBody>
      </p:sp>
    </p:spTree>
    <p:extLst>
      <p:ext uri="{BB962C8B-B14F-4D97-AF65-F5344CB8AC3E}">
        <p14:creationId xmlns:p14="http://schemas.microsoft.com/office/powerpoint/2010/main" val="192242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Why oral exam (IOAs)?</a:t>
            </a:r>
          </a:p>
        </p:txBody>
      </p:sp>
      <p:sp>
        <p:nvSpPr>
          <p:cNvPr id="3" name="Content Placeholder 2"/>
          <p:cNvSpPr>
            <a:spLocks noGrp="1"/>
          </p:cNvSpPr>
          <p:nvPr>
            <p:ph idx="1"/>
          </p:nvPr>
        </p:nvSpPr>
        <p:spPr>
          <a:xfrm>
            <a:off x="4447308" y="591344"/>
            <a:ext cx="6906491" cy="5585619"/>
          </a:xfrm>
        </p:spPr>
        <p:txBody>
          <a:bodyPr anchor="ctr">
            <a:normAutofit lnSpcReduction="10000"/>
          </a:bodyPr>
          <a:lstStyle/>
          <a:p>
            <a:r>
              <a:rPr lang="en-AU" dirty="0"/>
              <a:t>Good indicator of students’ understanding and knowledge</a:t>
            </a:r>
          </a:p>
          <a:p>
            <a:pPr lvl="1"/>
            <a:r>
              <a:rPr lang="en-AU" dirty="0"/>
              <a:t>They either know or they don’t</a:t>
            </a:r>
          </a:p>
          <a:p>
            <a:pPr lvl="1"/>
            <a:r>
              <a:rPr lang="en-AU" dirty="0"/>
              <a:t>Mitigating issue of cheating using GenAI</a:t>
            </a:r>
          </a:p>
          <a:p>
            <a:r>
              <a:rPr lang="en-AU" dirty="0"/>
              <a:t>Present opportunity to demonstrate their capability and personal interest in the subject matter</a:t>
            </a:r>
          </a:p>
          <a:p>
            <a:r>
              <a:rPr lang="en-AU" dirty="0"/>
              <a:t>Opportunity to develop verbal communication skills – most jobs require some kind of verbal communication skills</a:t>
            </a:r>
          </a:p>
          <a:p>
            <a:r>
              <a:rPr lang="en-AU" dirty="0"/>
              <a:t>Able to engage students’ learning </a:t>
            </a:r>
          </a:p>
          <a:p>
            <a:r>
              <a:rPr lang="en-AU" dirty="0"/>
              <a:t>Able to intervene when students struggle</a:t>
            </a:r>
          </a:p>
          <a:p>
            <a:r>
              <a:rPr lang="en-AU" dirty="0"/>
              <a:t>My experience</a:t>
            </a:r>
          </a:p>
        </p:txBody>
      </p:sp>
    </p:spTree>
    <p:extLst>
      <p:ext uri="{BB962C8B-B14F-4D97-AF65-F5344CB8AC3E}">
        <p14:creationId xmlns:p14="http://schemas.microsoft.com/office/powerpoint/2010/main" val="369557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626AB-169C-E881-16CB-CDEFE0ED0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CA1D6-CC4F-2DD3-E267-3F37F0AF93D3}"/>
              </a:ext>
            </a:extLst>
          </p:cNvPr>
          <p:cNvSpPr>
            <a:spLocks noGrp="1"/>
          </p:cNvSpPr>
          <p:nvPr>
            <p:ph type="title"/>
          </p:nvPr>
        </p:nvSpPr>
        <p:spPr>
          <a:xfrm>
            <a:off x="686834" y="1153572"/>
            <a:ext cx="3200400" cy="4461163"/>
          </a:xfrm>
        </p:spPr>
        <p:txBody>
          <a:bodyPr>
            <a:normAutofit/>
          </a:bodyPr>
          <a:lstStyle/>
          <a:p>
            <a:r>
              <a:rPr lang="en-AU" dirty="0">
                <a:solidFill>
                  <a:srgbClr val="FFFFFF"/>
                </a:solidFill>
              </a:rPr>
              <a:t>What did I do?</a:t>
            </a:r>
          </a:p>
        </p:txBody>
      </p:sp>
      <p:sp>
        <p:nvSpPr>
          <p:cNvPr id="3" name="Content Placeholder 2">
            <a:extLst>
              <a:ext uri="{FF2B5EF4-FFF2-40B4-BE49-F238E27FC236}">
                <a16:creationId xmlns:a16="http://schemas.microsoft.com/office/drawing/2014/main" id="{4715BECF-7015-B8DD-713F-5687E0AB30D8}"/>
              </a:ext>
            </a:extLst>
          </p:cNvPr>
          <p:cNvSpPr>
            <a:spLocks noGrp="1"/>
          </p:cNvSpPr>
          <p:nvPr>
            <p:ph idx="1"/>
          </p:nvPr>
        </p:nvSpPr>
        <p:spPr>
          <a:xfrm>
            <a:off x="4447308" y="591344"/>
            <a:ext cx="6906491" cy="5585619"/>
          </a:xfrm>
        </p:spPr>
        <p:txBody>
          <a:bodyPr anchor="ctr">
            <a:normAutofit lnSpcReduction="10000"/>
          </a:bodyPr>
          <a:lstStyle/>
          <a:p>
            <a:r>
              <a:rPr lang="en-AU" dirty="0"/>
              <a:t>Good indicator of students’ understanding and knowledge</a:t>
            </a:r>
          </a:p>
          <a:p>
            <a:pPr lvl="1"/>
            <a:r>
              <a:rPr lang="en-AU" dirty="0"/>
              <a:t>They either know or they don’t</a:t>
            </a:r>
          </a:p>
          <a:p>
            <a:pPr lvl="1"/>
            <a:r>
              <a:rPr lang="en-AU" dirty="0"/>
              <a:t>Mitigating issue of cheating using GenAI</a:t>
            </a:r>
          </a:p>
          <a:p>
            <a:r>
              <a:rPr lang="en-AU" dirty="0"/>
              <a:t>Present opportunity to demonstrate their capability and personal interest in the subject matter</a:t>
            </a:r>
          </a:p>
          <a:p>
            <a:r>
              <a:rPr lang="en-AU" dirty="0"/>
              <a:t>Opportunity to develop verbal communication skills – most jobs require some kind of verbal communication skills</a:t>
            </a:r>
          </a:p>
          <a:p>
            <a:r>
              <a:rPr lang="en-AU" dirty="0"/>
              <a:t>Able to engage students’ learning </a:t>
            </a:r>
          </a:p>
          <a:p>
            <a:r>
              <a:rPr lang="en-AU" dirty="0"/>
              <a:t>Able to intervene when students struggle</a:t>
            </a:r>
          </a:p>
          <a:p>
            <a:r>
              <a:rPr lang="en-AU" dirty="0"/>
              <a:t>My experience</a:t>
            </a:r>
          </a:p>
        </p:txBody>
      </p:sp>
    </p:spTree>
    <p:extLst>
      <p:ext uri="{BB962C8B-B14F-4D97-AF65-F5344CB8AC3E}">
        <p14:creationId xmlns:p14="http://schemas.microsoft.com/office/powerpoint/2010/main" val="286908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Things I have done to help</a:t>
            </a:r>
          </a:p>
        </p:txBody>
      </p:sp>
      <p:sp>
        <p:nvSpPr>
          <p:cNvPr id="3" name="Content Placeholder 2"/>
          <p:cNvSpPr>
            <a:spLocks noGrp="1"/>
          </p:cNvSpPr>
          <p:nvPr>
            <p:ph idx="1"/>
          </p:nvPr>
        </p:nvSpPr>
        <p:spPr>
          <a:xfrm>
            <a:off x="4447308" y="591344"/>
            <a:ext cx="6906491" cy="5585619"/>
          </a:xfrm>
        </p:spPr>
        <p:txBody>
          <a:bodyPr anchor="ctr">
            <a:normAutofit/>
          </a:bodyPr>
          <a:lstStyle/>
          <a:p>
            <a:r>
              <a:rPr lang="en-AU" dirty="0"/>
              <a:t>Engage students during their Face-to-Face lecture and advise them to be pro-active</a:t>
            </a:r>
          </a:p>
          <a:p>
            <a:r>
              <a:rPr lang="en-AU" dirty="0"/>
              <a:t>Strategy to nail the oral exam:</a:t>
            </a:r>
          </a:p>
          <a:p>
            <a:pPr lvl="1"/>
            <a:r>
              <a:rPr lang="en-AU" dirty="0"/>
              <a:t>Be prepared! </a:t>
            </a:r>
          </a:p>
          <a:p>
            <a:pPr lvl="1"/>
            <a:r>
              <a:rPr lang="en-AU" dirty="0"/>
              <a:t>Simulate exam situation</a:t>
            </a:r>
          </a:p>
          <a:p>
            <a:pPr lvl="1"/>
            <a:r>
              <a:rPr lang="en-AU" dirty="0"/>
              <a:t>Teach them to create a structure of response to address the question directly </a:t>
            </a:r>
          </a:p>
          <a:p>
            <a:pPr lvl="1"/>
            <a:r>
              <a:rPr lang="en-AU" dirty="0"/>
              <a:t>Clarify the question </a:t>
            </a:r>
          </a:p>
          <a:p>
            <a:pPr lvl="1"/>
            <a:r>
              <a:rPr lang="en-AU" dirty="0"/>
              <a:t>Demonstrate how to support the argument with example</a:t>
            </a:r>
          </a:p>
          <a:p>
            <a:r>
              <a:rPr lang="en-AU" dirty="0"/>
              <a:t>Kept reminding them: Doom to fail if you don’t practice</a:t>
            </a:r>
          </a:p>
          <a:p>
            <a:r>
              <a:rPr lang="en-AU" dirty="0"/>
              <a:t>Engage every student in the lecture</a:t>
            </a:r>
          </a:p>
        </p:txBody>
      </p:sp>
    </p:spTree>
    <p:extLst>
      <p:ext uri="{BB962C8B-B14F-4D97-AF65-F5344CB8AC3E}">
        <p14:creationId xmlns:p14="http://schemas.microsoft.com/office/powerpoint/2010/main" val="138820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9B890-DBF4-ACAE-05DA-C8FBCA726AC2}"/>
              </a:ext>
            </a:extLst>
          </p:cNvPr>
          <p:cNvSpPr>
            <a:spLocks noGrp="1"/>
          </p:cNvSpPr>
          <p:nvPr>
            <p:ph type="title"/>
          </p:nvPr>
        </p:nvSpPr>
        <p:spPr/>
        <p:txBody>
          <a:bodyPr/>
          <a:lstStyle/>
          <a:p>
            <a:endParaRPr lang="en-AU" dirty="0"/>
          </a:p>
        </p:txBody>
      </p:sp>
      <p:sp>
        <p:nvSpPr>
          <p:cNvPr id="3" name="Content Placeholder 2">
            <a:extLst>
              <a:ext uri="{FF2B5EF4-FFF2-40B4-BE49-F238E27FC236}">
                <a16:creationId xmlns:a16="http://schemas.microsoft.com/office/drawing/2014/main" id="{EB7265A5-6488-3FE3-4D2B-DA37276BA0FF}"/>
              </a:ext>
            </a:extLst>
          </p:cNvPr>
          <p:cNvSpPr>
            <a:spLocks noGrp="1"/>
          </p:cNvSpPr>
          <p:nvPr>
            <p:ph idx="1"/>
          </p:nvPr>
        </p:nvSpPr>
        <p:spPr/>
        <p:txBody>
          <a:bodyPr/>
          <a:lstStyle/>
          <a:p>
            <a:pPr marL="0" indent="0">
              <a:buNone/>
            </a:pPr>
            <a:r>
              <a:rPr lang="en-US" dirty="0"/>
              <a:t>It was estimated that 15 minutes of IOAs is equivalent to 3,000 word text-based Essay (Danielle Logan-Fleming and Popi </a:t>
            </a:r>
            <a:r>
              <a:rPr lang="en-US" dirty="0" err="1"/>
              <a:t>Sotiriadou</a:t>
            </a:r>
            <a:r>
              <a:rPr lang="en-US" dirty="0"/>
              <a:t> from Griffith University)</a:t>
            </a:r>
            <a:endParaRPr lang="en-AU" dirty="0"/>
          </a:p>
        </p:txBody>
      </p:sp>
    </p:spTree>
    <p:extLst>
      <p:ext uri="{BB962C8B-B14F-4D97-AF65-F5344CB8AC3E}">
        <p14:creationId xmlns:p14="http://schemas.microsoft.com/office/powerpoint/2010/main" val="2021798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6834" y="1153572"/>
            <a:ext cx="3200400" cy="4461163"/>
          </a:xfrm>
        </p:spPr>
        <p:txBody>
          <a:bodyPr>
            <a:normAutofit/>
          </a:bodyPr>
          <a:lstStyle/>
          <a:p>
            <a:r>
              <a:rPr lang="en-AU" dirty="0">
                <a:solidFill>
                  <a:srgbClr val="FFFFFF"/>
                </a:solidFill>
              </a:rPr>
              <a:t>Structure of IOAs</a:t>
            </a:r>
          </a:p>
        </p:txBody>
      </p:sp>
      <p:sp>
        <p:nvSpPr>
          <p:cNvPr id="3" name="Content Placeholder 2"/>
          <p:cNvSpPr>
            <a:spLocks noGrp="1"/>
          </p:cNvSpPr>
          <p:nvPr>
            <p:ph idx="1"/>
          </p:nvPr>
        </p:nvSpPr>
        <p:spPr>
          <a:xfrm>
            <a:off x="4447308" y="591344"/>
            <a:ext cx="7336764" cy="5585619"/>
          </a:xfrm>
        </p:spPr>
        <p:txBody>
          <a:bodyPr anchor="ctr">
            <a:normAutofit/>
          </a:bodyPr>
          <a:lstStyle/>
          <a:p>
            <a:r>
              <a:rPr lang="en-AU" dirty="0"/>
              <a:t>Mock exam: 1/10 questions – 5min, week 10, conducted through Zoom</a:t>
            </a:r>
          </a:p>
          <a:p>
            <a:r>
              <a:rPr lang="en-AU" dirty="0"/>
              <a:t>Final oral: 3/60 questions – 15 min </a:t>
            </a:r>
          </a:p>
          <a:p>
            <a:r>
              <a:rPr lang="en-AU" dirty="0"/>
              <a:t>How to structure your questions?</a:t>
            </a:r>
          </a:p>
          <a:p>
            <a:pPr lvl="1"/>
            <a:r>
              <a:rPr lang="en-AU" dirty="0"/>
              <a:t>Interactive approach</a:t>
            </a:r>
          </a:p>
          <a:p>
            <a:r>
              <a:rPr lang="en-AU" dirty="0"/>
              <a:t>In person – all recorded</a:t>
            </a:r>
          </a:p>
          <a:p>
            <a:pPr lvl="1"/>
            <a:r>
              <a:rPr lang="en-AU" sz="2000" dirty="0"/>
              <a:t>Consent process</a:t>
            </a:r>
          </a:p>
          <a:p>
            <a:r>
              <a:rPr lang="en-AU" dirty="0"/>
              <a:t>Marking rubrics: </a:t>
            </a:r>
          </a:p>
          <a:p>
            <a:pPr lvl="1"/>
            <a:r>
              <a:rPr lang="en-GB" sz="2000" dirty="0"/>
              <a:t>Completeness of responses (40%) </a:t>
            </a:r>
          </a:p>
          <a:p>
            <a:pPr lvl="1"/>
            <a:r>
              <a:rPr lang="en-GB" sz="2000" dirty="0"/>
              <a:t>Accuracy of responses (40%)</a:t>
            </a:r>
          </a:p>
          <a:p>
            <a:pPr lvl="1"/>
            <a:r>
              <a:rPr lang="en-GB" sz="2000" dirty="0"/>
              <a:t>Overall depth and breadth of knowledge (10%)</a:t>
            </a:r>
          </a:p>
          <a:p>
            <a:pPr lvl="1"/>
            <a:r>
              <a:rPr lang="en-GB" sz="2000" dirty="0"/>
              <a:t>Oral communication skills (10%)</a:t>
            </a:r>
          </a:p>
        </p:txBody>
      </p:sp>
    </p:spTree>
    <p:extLst>
      <p:ext uri="{BB962C8B-B14F-4D97-AF65-F5344CB8AC3E}">
        <p14:creationId xmlns:p14="http://schemas.microsoft.com/office/powerpoint/2010/main" val="329839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22999C8AA975440B26EB02DF598A5EC" ma:contentTypeVersion="14" ma:contentTypeDescription="Create a new document." ma:contentTypeScope="" ma:versionID="a32fff42597cebd4ff6b5908b348019f">
  <xsd:schema xmlns:xsd="http://www.w3.org/2001/XMLSchema" xmlns:xs="http://www.w3.org/2001/XMLSchema" xmlns:p="http://schemas.microsoft.com/office/2006/metadata/properties" xmlns:ns3="bedb6418-b423-4307-999a-7dc948714d01" xmlns:ns4="2069ed3a-867d-45e7-af47-9b45087b043c" targetNamespace="http://schemas.microsoft.com/office/2006/metadata/properties" ma:root="true" ma:fieldsID="c0e13ef4f27585739baaed560a5d0b6a" ns3:_="" ns4:_="">
    <xsd:import namespace="bedb6418-b423-4307-999a-7dc948714d01"/>
    <xsd:import namespace="2069ed3a-867d-45e7-af47-9b45087b043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db6418-b423-4307-999a-7dc948714d0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69ed3a-867d-45e7-af47-9b45087b043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1372AFD-5212-4E78-A979-ECB14C6BE8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db6418-b423-4307-999a-7dc948714d01"/>
    <ds:schemaRef ds:uri="2069ed3a-867d-45e7-af47-9b45087b04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0B3961-28D2-4AB9-8B84-CB78F6B4CB55}">
  <ds:schemaRefs>
    <ds:schemaRef ds:uri="http://schemas.microsoft.com/sharepoint/v3/contenttype/forms"/>
  </ds:schemaRefs>
</ds:datastoreItem>
</file>

<file path=customXml/itemProps3.xml><?xml version="1.0" encoding="utf-8"?>
<ds:datastoreItem xmlns:ds="http://schemas.openxmlformats.org/officeDocument/2006/customXml" ds:itemID="{D0F5026A-EDD8-42B7-AD2F-FCAC8E266C05}">
  <ds:schemaRefs>
    <ds:schemaRef ds:uri="2069ed3a-867d-45e7-af47-9b45087b043c"/>
    <ds:schemaRef ds:uri="bedb6418-b423-4307-999a-7dc948714d0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3576</TotalTime>
  <Words>909</Words>
  <Application>Microsoft Macintosh PowerPoint</Application>
  <PresentationFormat>Widescreen</PresentationFormat>
  <Paragraphs>93</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Segoe UI</vt:lpstr>
      <vt:lpstr>Office 2013 - 2022 Theme</vt:lpstr>
      <vt:lpstr>About Interactive Oral Assessments</vt:lpstr>
      <vt:lpstr>Issues</vt:lpstr>
      <vt:lpstr>Where did it all begin? </vt:lpstr>
      <vt:lpstr>About my course</vt:lpstr>
      <vt:lpstr>Why oral exam (IOAs)?</vt:lpstr>
      <vt:lpstr>What did I do?</vt:lpstr>
      <vt:lpstr>Things I have done to help</vt:lpstr>
      <vt:lpstr>PowerPoint Presentation</vt:lpstr>
      <vt:lpstr>Structure of IOAs</vt:lpstr>
      <vt:lpstr>How … specifically </vt:lpstr>
      <vt:lpstr>Challenges </vt:lpstr>
      <vt:lpstr>Feedback from students </vt:lpstr>
      <vt:lpstr>Feedback from students </vt:lpstr>
    </vt:vector>
  </TitlesOfParts>
  <Company>The Australian National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Wai Liu</dc:creator>
  <cp:lastModifiedBy>Dana Hanna</cp:lastModifiedBy>
  <cp:revision>3</cp:revision>
  <dcterms:created xsi:type="dcterms:W3CDTF">2022-07-26T04:17:36Z</dcterms:created>
  <dcterms:modified xsi:type="dcterms:W3CDTF">2026-04-07T00:46:50Z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0x010100522999C8AA975440B26EB02DF598A5EC</vt:lpwstr>
  </property>
</Properties>
</file>